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sldIdLst>
    <p:sldId id="256" r:id="rId6"/>
    <p:sldId id="257" r:id="rId7"/>
    <p:sldId id="259" r:id="rId8"/>
    <p:sldId id="266" r:id="rId9"/>
    <p:sldId id="267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B7F714-FCAA-9A0B-1072-DCFD567D4A60}" v="4" dt="2024-12-05T14:26:00.330"/>
    <p1510:client id="{EE3EEA08-2AEE-6F0B-629C-90455B6D577C}" v="64" dt="2024-12-05T14:28:47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4660"/>
  </p:normalViewPr>
  <p:slideViewPr>
    <p:cSldViewPr snapToGrid="0">
      <p:cViewPr varScale="1">
        <p:scale>
          <a:sx n="79" d="100"/>
          <a:sy n="79" d="100"/>
        </p:scale>
        <p:origin x="61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Browne" userId="S::elizabeth.browne@unity.raleightrust.org::aa0dad2f-91ec-4ce3-b66f-b2621dbd05d2" providerId="AD" clId="Web-{EE3EEA08-2AEE-6F0B-629C-90455B6D577C}"/>
    <pc:docChg chg="delSld modSld">
      <pc:chgData name="Elizabeth Browne" userId="S::elizabeth.browne@unity.raleightrust.org::aa0dad2f-91ec-4ce3-b66f-b2621dbd05d2" providerId="AD" clId="Web-{EE3EEA08-2AEE-6F0B-629C-90455B6D577C}" dt="2024-12-05T14:28:47.762" v="37"/>
      <pc:docMkLst>
        <pc:docMk/>
      </pc:docMkLst>
      <pc:sldChg chg="delSp modSp del">
        <pc:chgData name="Elizabeth Browne" userId="S::elizabeth.browne@unity.raleightrust.org::aa0dad2f-91ec-4ce3-b66f-b2621dbd05d2" providerId="AD" clId="Web-{EE3EEA08-2AEE-6F0B-629C-90455B6D577C}" dt="2024-12-05T14:28:44.090" v="36"/>
        <pc:sldMkLst>
          <pc:docMk/>
          <pc:sldMk cId="1500707363" sldId="258"/>
        </pc:sldMkLst>
        <pc:spChg chg="del mod">
          <ac:chgData name="Elizabeth Browne" userId="S::elizabeth.browne@unity.raleightrust.org::aa0dad2f-91ec-4ce3-b66f-b2621dbd05d2" providerId="AD" clId="Web-{EE3EEA08-2AEE-6F0B-629C-90455B6D577C}" dt="2024-12-05T14:28:26.027" v="35"/>
          <ac:spMkLst>
            <pc:docMk/>
            <pc:sldMk cId="1500707363" sldId="258"/>
            <ac:spMk id="4" creationId="{F89C93B8-6255-1BBF-9804-34B2F33F571D}"/>
          </ac:spMkLst>
        </pc:spChg>
      </pc:sldChg>
      <pc:sldChg chg="del">
        <pc:chgData name="Elizabeth Browne" userId="S::elizabeth.browne@unity.raleightrust.org::aa0dad2f-91ec-4ce3-b66f-b2621dbd05d2" providerId="AD" clId="Web-{EE3EEA08-2AEE-6F0B-629C-90455B6D577C}" dt="2024-12-05T14:28:47.762" v="37"/>
        <pc:sldMkLst>
          <pc:docMk/>
          <pc:sldMk cId="424109942" sldId="260"/>
        </pc:sldMkLst>
      </pc:sldChg>
      <pc:sldChg chg="del">
        <pc:chgData name="Elizabeth Browne" userId="S::elizabeth.browne@unity.raleightrust.org::aa0dad2f-91ec-4ce3-b66f-b2621dbd05d2" providerId="AD" clId="Web-{EE3EEA08-2AEE-6F0B-629C-90455B6D577C}" dt="2024-12-05T14:26:50.196" v="0"/>
        <pc:sldMkLst>
          <pc:docMk/>
          <pc:sldMk cId="1385021002" sldId="261"/>
        </pc:sldMkLst>
      </pc:sldChg>
      <pc:sldChg chg="modSp">
        <pc:chgData name="Elizabeth Browne" userId="S::elizabeth.browne@unity.raleightrust.org::aa0dad2f-91ec-4ce3-b66f-b2621dbd05d2" providerId="AD" clId="Web-{EE3EEA08-2AEE-6F0B-629C-90455B6D577C}" dt="2024-12-05T14:28:03.448" v="26" actId="20577"/>
        <pc:sldMkLst>
          <pc:docMk/>
          <pc:sldMk cId="1927607506" sldId="262"/>
        </pc:sldMkLst>
        <pc:spChg chg="mod">
          <ac:chgData name="Elizabeth Browne" userId="S::elizabeth.browne@unity.raleightrust.org::aa0dad2f-91ec-4ce3-b66f-b2621dbd05d2" providerId="AD" clId="Web-{EE3EEA08-2AEE-6F0B-629C-90455B6D577C}" dt="2024-12-05T14:28:03.448" v="26" actId="20577"/>
          <ac:spMkLst>
            <pc:docMk/>
            <pc:sldMk cId="1927607506" sldId="262"/>
            <ac:spMk id="6" creationId="{3174FDB3-544C-9A3C-CAAB-FB9B478461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E3C36-F04F-4B45-BDD3-834B4C15AC31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B163A-1A17-4D9D-BC1D-08317F493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1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5B163A-1A17-4D9D-BC1D-08317F493CD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796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489DF-29D7-93DE-FE35-82958696A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624AC0-2298-7BA3-27F6-7EA560AE9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AC113-EBCB-9213-028B-B2DE972AD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B1E9E-B373-4167-B99D-8DE019A5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A3A16-FDA8-132F-CBED-9AFCB9869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0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53329-680B-D959-96EE-D7DAFBCDC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B3D32D-9B21-007C-EF20-18AD9E5F2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F82ED-637D-BCE5-D4A4-C432CC1AE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3F6AA-6A6A-5ED7-8810-006381544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30BB5-80E4-2BB3-A360-FE0E150DB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8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96F438-C0AD-356B-8308-C46598117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33C0A-898A-FD6A-9F0A-0335F8345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1CB53-2241-4AB2-EDB4-F77ECD515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0D412-ED27-21D9-4746-EF7E9795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D512A-5056-0A97-44E9-F3F66842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3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4490-161B-04E0-CEC4-D6F074990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4EB07-512C-6342-9E01-2A7EFDD25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B2BA5-1BAA-E071-BC04-ACC1FE9E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1E7DB-0ECD-FA22-FD80-E208E5E6A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67CE7-958E-0E15-C616-485806966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44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DF1CA-ADE4-EC00-5C7E-CC25BF95F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78941-5A72-CBFC-2B78-45C6FB7B2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7FCF3-7C2C-4B3C-5E7A-83B1EF06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F230A-78B1-1275-6F96-7627BD48C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DEC6E-85BA-0BB6-8E10-D43F9719A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11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FE503-4DDE-2C83-4144-E9B2934E2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AA385-2854-EE1F-C501-94ABB5268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76D465-3CE9-E93F-8053-E83C5A6F8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1C89A-14E6-F370-96B9-B68182BE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0EED0-49B6-DD3F-BC1B-1C147A6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D94A-928B-5784-DFAC-7619981B4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50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DA41-A10E-BA55-ABEA-7FE0047B9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DCD0E-2B9F-974C-1A86-976351B9C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114313-2D85-FC10-788E-1521B68B6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654D4-8195-F434-5C82-F6B783EFD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C6659C-91BE-2677-9857-117207C30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828B16-DBC9-A888-FCA9-B51088D7A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244532-3D09-8A98-BC54-347B4652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7CA7FF-1909-2FF8-3746-BB87D8A8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23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AEA88-2AB9-C123-7136-BC3A1726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B73ABA-7D7C-63F7-5D61-C86140A5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A54E2-81E4-491C-3DF0-B2B159DF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8B6909-6F58-03C6-B0C1-D3FC4C0F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13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D1258-C172-CD2B-C3EC-666982D11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755CCF-EDCD-AD37-73B1-2BFEB53EB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88B62-31C8-4FE3-8777-234E35F01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96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85897-9326-77BD-663D-055F1AB6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95B3-CDF3-1FDE-9AD9-7301E8188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85AB5-C1A6-B021-E7FC-45A09FE3A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E74FE-6BFA-4A50-8123-C82466948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679C9-8158-E154-9066-646A45185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57FA7-8F57-A9EC-2A28-C1732149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33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640E1-D23D-1573-F440-1A709E9C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881F09-4B88-44D2-6842-87B27FD8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11CC3F-02E9-1036-F959-7E165318E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521D1-1B77-5702-07F3-171C07B17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7FC30-105D-CC6E-B892-0F5DC310E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1DAFF-006D-6386-85A2-14B002064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53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34B546-059C-1619-D6F8-96BA86084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0F4D9-C487-875C-8F05-73B90762C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B584D-92A8-FA50-61AE-8DBE3BDF8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21134A-2F8B-4341-A448-61A36A905180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C48D3-0D17-F414-C6FB-3E2DB8E691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FEB12-AE35-6C78-2A69-D00FA1928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F75E19-35EF-4B47-8E93-6427F3AF37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71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E1F0A75-0939-05FB-75CB-3B216AFBBF36}"/>
              </a:ext>
            </a:extLst>
          </p:cNvPr>
          <p:cNvSpPr/>
          <p:nvPr/>
        </p:nvSpPr>
        <p:spPr>
          <a:xfrm>
            <a:off x="8430804" y="706585"/>
            <a:ext cx="3584597" cy="602821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9254648-28E3-92FB-933C-4904AE6F6176}"/>
              </a:ext>
            </a:extLst>
          </p:cNvPr>
          <p:cNvSpPr/>
          <p:nvPr/>
        </p:nvSpPr>
        <p:spPr>
          <a:xfrm>
            <a:off x="4272499" y="667953"/>
            <a:ext cx="3584597" cy="602821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A3FAD5D-4003-C4DD-5241-BC2E7B0361BD}"/>
              </a:ext>
            </a:extLst>
          </p:cNvPr>
          <p:cNvSpPr/>
          <p:nvPr/>
        </p:nvSpPr>
        <p:spPr>
          <a:xfrm>
            <a:off x="162745" y="667954"/>
            <a:ext cx="3584597" cy="602821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DB33179-33C8-1367-0395-1D3032EA41D4}"/>
              </a:ext>
            </a:extLst>
          </p:cNvPr>
          <p:cNvSpPr/>
          <p:nvPr/>
        </p:nvSpPr>
        <p:spPr>
          <a:xfrm>
            <a:off x="8774872" y="3218818"/>
            <a:ext cx="2940317" cy="9999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B881C41-B0B3-65DB-F006-CB19F789633D}"/>
              </a:ext>
            </a:extLst>
          </p:cNvPr>
          <p:cNvSpPr/>
          <p:nvPr/>
        </p:nvSpPr>
        <p:spPr>
          <a:xfrm>
            <a:off x="4608029" y="3238682"/>
            <a:ext cx="2940317" cy="94443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A66F706-7EC9-B0DE-D572-2989F0FD2FBE}"/>
              </a:ext>
            </a:extLst>
          </p:cNvPr>
          <p:cNvSpPr/>
          <p:nvPr/>
        </p:nvSpPr>
        <p:spPr>
          <a:xfrm>
            <a:off x="476348" y="3182107"/>
            <a:ext cx="2940317" cy="9999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0FFAAA5-90DA-F82D-6CC8-369653EAD936}"/>
              </a:ext>
            </a:extLst>
          </p:cNvPr>
          <p:cNvSpPr/>
          <p:nvPr/>
        </p:nvSpPr>
        <p:spPr>
          <a:xfrm>
            <a:off x="8781781" y="4462028"/>
            <a:ext cx="2940317" cy="887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D4DFF74-E5B7-C26A-387B-1BCA4E354455}"/>
              </a:ext>
            </a:extLst>
          </p:cNvPr>
          <p:cNvSpPr/>
          <p:nvPr/>
        </p:nvSpPr>
        <p:spPr>
          <a:xfrm>
            <a:off x="4608030" y="4498480"/>
            <a:ext cx="2940317" cy="88702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81F2430-282E-2F31-08F9-E7E9EF0261E2}"/>
              </a:ext>
            </a:extLst>
          </p:cNvPr>
          <p:cNvSpPr/>
          <p:nvPr/>
        </p:nvSpPr>
        <p:spPr>
          <a:xfrm>
            <a:off x="484886" y="4461359"/>
            <a:ext cx="2940317" cy="8870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FB7A2A5-8D66-B5CA-B968-9141C64116E2}"/>
              </a:ext>
            </a:extLst>
          </p:cNvPr>
          <p:cNvSpPr/>
          <p:nvPr/>
        </p:nvSpPr>
        <p:spPr>
          <a:xfrm>
            <a:off x="8781781" y="5706659"/>
            <a:ext cx="2940317" cy="88702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813D88D-BE2D-3AB6-AAB9-0F1188D5CD89}"/>
              </a:ext>
            </a:extLst>
          </p:cNvPr>
          <p:cNvSpPr/>
          <p:nvPr/>
        </p:nvSpPr>
        <p:spPr>
          <a:xfrm>
            <a:off x="4643191" y="5706660"/>
            <a:ext cx="2940317" cy="88702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09A0EB0-F281-59F8-5AE9-EF184BE2DA41}"/>
              </a:ext>
            </a:extLst>
          </p:cNvPr>
          <p:cNvSpPr/>
          <p:nvPr/>
        </p:nvSpPr>
        <p:spPr>
          <a:xfrm>
            <a:off x="469902" y="5706659"/>
            <a:ext cx="2940317" cy="88702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8180A9-55DB-9037-E6A5-B708D9EF30A5}"/>
              </a:ext>
            </a:extLst>
          </p:cNvPr>
          <p:cNvSpPr txBox="1"/>
          <p:nvPr/>
        </p:nvSpPr>
        <p:spPr>
          <a:xfrm>
            <a:off x="2547021" y="122538"/>
            <a:ext cx="6147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Colleagues should use the following diagram to professionally judge which pathway is the ‘best fit’ for a pupil. A pupil does not need to meet all the descriptors to fall into a particular pathway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C7DC96-8A7E-CCC1-14AB-5E64E8BC30BC}"/>
              </a:ext>
            </a:extLst>
          </p:cNvPr>
          <p:cNvSpPr txBox="1"/>
          <p:nvPr/>
        </p:nvSpPr>
        <p:spPr>
          <a:xfrm>
            <a:off x="430144" y="720090"/>
            <a:ext cx="30497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PATHWAY ONE</a:t>
            </a:r>
          </a:p>
          <a:p>
            <a:pPr algn="ctr"/>
            <a:r>
              <a:rPr lang="en-GB" sz="1000" b="1" u="sng" dirty="0"/>
              <a:t>Description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Long-term low attendance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Significant challenging domestic circumstances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Trauma has/having severe impact on learning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Out-of-school anti-social behaviour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Historic low prior attainment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Aggressive and violent behaviour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Difficulty in making positive relationships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Difficulty working in a group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Significant gaps in learning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Lack of resilience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Significant/complex SEN/unmet need(s) – wave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25141-9E4E-649C-5C11-695F68C27722}"/>
              </a:ext>
            </a:extLst>
          </p:cNvPr>
          <p:cNvSpPr txBox="1"/>
          <p:nvPr/>
        </p:nvSpPr>
        <p:spPr>
          <a:xfrm>
            <a:off x="4478085" y="753263"/>
            <a:ext cx="320313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PATHWAY TWO</a:t>
            </a:r>
          </a:p>
          <a:p>
            <a:pPr algn="ctr"/>
            <a:r>
              <a:rPr lang="en-GB" sz="1000" b="1" u="sng" dirty="0"/>
              <a:t>Description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Low Attendance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Some evidence of challenging domestic issues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Trauma having an impact on learning Limited/historic out-of-school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Some evidence of academic progress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Behavioural incidents are disruptive, not violent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Positive relationships are starting to develop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The child is starting to work in a group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Areas of weakness are preventing progress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Some resilience – can cope with some mistakes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The child has some additional learning needs which are having some impact on learning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SEN/unmet need(s) – wave 2/3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4BC0E1-44FA-4DC4-09F9-3D4A1CE8F86A}"/>
              </a:ext>
            </a:extLst>
          </p:cNvPr>
          <p:cNvSpPr txBox="1"/>
          <p:nvPr/>
        </p:nvSpPr>
        <p:spPr>
          <a:xfrm>
            <a:off x="8525272" y="706585"/>
            <a:ext cx="339566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PATHWAY THREE</a:t>
            </a:r>
            <a:endParaRPr lang="en-GB" sz="1000" b="1" u="sng" dirty="0"/>
          </a:p>
          <a:p>
            <a:pPr algn="ctr"/>
            <a:r>
              <a:rPr lang="en-GB" sz="1000" b="1" u="sng" dirty="0"/>
              <a:t>Description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Average or above-average attendance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Settled domestic circumstances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Little impact of trauma on learning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No anti-social behaviour out of school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Making expected academic progress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Few behavioural incidents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Can form positive relationships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Child can work positively in a group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There are no significant gaps in learning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Enough resilience for academic challenge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There are limited additional learning needs or needs that are not having an impact on learning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SEN/unmet need(s) – wave 1/2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602AB9-5AB3-82B9-229C-E6CA158BF676}"/>
              </a:ext>
            </a:extLst>
          </p:cNvPr>
          <p:cNvSpPr txBox="1"/>
          <p:nvPr/>
        </p:nvSpPr>
        <p:spPr>
          <a:xfrm>
            <a:off x="382834" y="3221791"/>
            <a:ext cx="3049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Priorities 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Increased attendance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Develop positive relationships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Develop simple learning behaviours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05A31C-5274-CDF1-5FAF-9F55A0261E08}"/>
              </a:ext>
            </a:extLst>
          </p:cNvPr>
          <p:cNvSpPr txBox="1"/>
          <p:nvPr/>
        </p:nvSpPr>
        <p:spPr>
          <a:xfrm>
            <a:off x="4510542" y="3210942"/>
            <a:ext cx="3049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Priorities 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Increased attendance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Improved engagement and participation in lessons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Develop wider relationships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Progress in literacy/numeracy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45330D-9C90-E8FF-0F31-D33AE18C67B5}"/>
              </a:ext>
            </a:extLst>
          </p:cNvPr>
          <p:cNvSpPr txBox="1"/>
          <p:nvPr/>
        </p:nvSpPr>
        <p:spPr>
          <a:xfrm>
            <a:off x="8752332" y="3201833"/>
            <a:ext cx="2999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Priorities 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Consistently high attendance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Consistently positive engagement and participation in lessons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Appropriate positive social interactions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Academic progress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131CD3-8D9D-2232-5E71-A806B0F6E870}"/>
              </a:ext>
            </a:extLst>
          </p:cNvPr>
          <p:cNvSpPr txBox="1"/>
          <p:nvPr/>
        </p:nvSpPr>
        <p:spPr>
          <a:xfrm>
            <a:off x="8781781" y="4498480"/>
            <a:ext cx="28573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Effective Progress 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Making progress in </a:t>
            </a:r>
            <a:r>
              <a:rPr lang="en-GB" sz="1000" b="1" dirty="0"/>
              <a:t>all three </a:t>
            </a:r>
            <a:r>
              <a:rPr lang="en-GB" sz="1000" dirty="0"/>
              <a:t>key areas: attendance, SEMH, academic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62D5F1-B5B2-1175-4746-F2DC972ED4A5}"/>
              </a:ext>
            </a:extLst>
          </p:cNvPr>
          <p:cNvSpPr txBox="1"/>
          <p:nvPr/>
        </p:nvSpPr>
        <p:spPr>
          <a:xfrm>
            <a:off x="4428069" y="4611639"/>
            <a:ext cx="32031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Effective Progress 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Making progress in </a:t>
            </a:r>
            <a:r>
              <a:rPr lang="en-GB" sz="1000" b="1" dirty="0"/>
              <a:t>two </a:t>
            </a:r>
            <a:r>
              <a:rPr lang="en-GB" sz="1000" dirty="0"/>
              <a:t>key areas: attendance, SEMH, and academic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2A9D6F-4A99-F4A9-E63B-1C273E347BA6}"/>
              </a:ext>
            </a:extLst>
          </p:cNvPr>
          <p:cNvSpPr txBox="1"/>
          <p:nvPr/>
        </p:nvSpPr>
        <p:spPr>
          <a:xfrm>
            <a:off x="443457" y="4537498"/>
            <a:ext cx="29403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Effective Progress 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Making progress in</a:t>
            </a:r>
            <a:r>
              <a:rPr lang="en-GB" sz="1000" b="1" dirty="0"/>
              <a:t> one </a:t>
            </a:r>
            <a:r>
              <a:rPr lang="en-GB" sz="1000" dirty="0"/>
              <a:t>key areas: attendance, SEMH, academic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A9CC12-734B-53C8-7194-F9B8677FB2A5}"/>
              </a:ext>
            </a:extLst>
          </p:cNvPr>
          <p:cNvSpPr txBox="1"/>
          <p:nvPr/>
        </p:nvSpPr>
        <p:spPr>
          <a:xfrm>
            <a:off x="344938" y="5755914"/>
            <a:ext cx="3203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Progression/next steps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Transition to pathways 2 or 3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Transition to a specialist SEND provision (EHCP)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Transition to 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27BB24-31C8-E406-BCDC-9635CFF6C617}"/>
              </a:ext>
            </a:extLst>
          </p:cNvPr>
          <p:cNvSpPr txBox="1"/>
          <p:nvPr/>
        </p:nvSpPr>
        <p:spPr>
          <a:xfrm>
            <a:off x="8650371" y="5796362"/>
            <a:ext cx="32031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Progression/next steps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Reintegration to mainstream (KS1 -3)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Transition to ‘academic focused’ 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0279C3-EB9E-3DFE-1CE6-1F3D79151E50}"/>
              </a:ext>
            </a:extLst>
          </p:cNvPr>
          <p:cNvSpPr txBox="1"/>
          <p:nvPr/>
        </p:nvSpPr>
        <p:spPr>
          <a:xfrm>
            <a:off x="4478086" y="5796362"/>
            <a:ext cx="32031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/>
              <a:t>Progression/next steps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Transition to pathway 3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Transition to AP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38495C2-76E6-B78A-13A0-4E41D475C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29" y="98307"/>
            <a:ext cx="1514486" cy="41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25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2672B561-27D7-D22A-57C6-BE39D54E1D99}"/>
              </a:ext>
            </a:extLst>
          </p:cNvPr>
          <p:cNvSpPr/>
          <p:nvPr/>
        </p:nvSpPr>
        <p:spPr>
          <a:xfrm>
            <a:off x="3602930" y="2444567"/>
            <a:ext cx="5519082" cy="984433"/>
          </a:xfrm>
          <a:prstGeom prst="ellipse">
            <a:avLst/>
          </a:prstGeom>
          <a:noFill/>
          <a:ln w="76200">
            <a:solidFill>
              <a:schemeClr val="accent6">
                <a:lumMod val="20000"/>
                <a:lumOff val="80000"/>
              </a:schemeClr>
            </a:solidFill>
            <a:prstDash val="dash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8180A9-55DB-9037-E6A5-B708D9EF30A5}"/>
              </a:ext>
            </a:extLst>
          </p:cNvPr>
          <p:cNvSpPr txBox="1"/>
          <p:nvPr/>
        </p:nvSpPr>
        <p:spPr>
          <a:xfrm>
            <a:off x="3428569" y="916478"/>
            <a:ext cx="61479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All children, regardless of their Assessment Pathway can access the full curriculum programme (there is no ceiling height), however, this approach is needs-led, therefore there will be times when a child requires a greater focus on foundation learning  (Denewood Foundations)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38495C2-76E6-B78A-13A0-4E41D475C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9" y="98307"/>
            <a:ext cx="1514486" cy="419103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E680E971-3F43-6D60-2A72-28D8A931E1DD}"/>
              </a:ext>
            </a:extLst>
          </p:cNvPr>
          <p:cNvGrpSpPr/>
          <p:nvPr/>
        </p:nvGrpSpPr>
        <p:grpSpPr>
          <a:xfrm>
            <a:off x="538038" y="2903261"/>
            <a:ext cx="10949454" cy="1627182"/>
            <a:chOff x="538038" y="2903261"/>
            <a:chExt cx="10949454" cy="1627182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04EE745-50F0-13A2-B1B3-A759ACCE81FE}"/>
                </a:ext>
              </a:extLst>
            </p:cNvPr>
            <p:cNvSpPr/>
            <p:nvPr/>
          </p:nvSpPr>
          <p:spPr>
            <a:xfrm>
              <a:off x="1752144" y="2903261"/>
              <a:ext cx="9735348" cy="1627182"/>
            </a:xfrm>
            <a:prstGeom prst="ellipse">
              <a:avLst/>
            </a:prstGeom>
            <a:solidFill>
              <a:srgbClr val="DCEAF7">
                <a:alpha val="30196"/>
              </a:srgb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n>
                  <a:solidFill>
                    <a:schemeClr val="bg2"/>
                  </a:solidFill>
                </a:ln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F3CDE0C-C0EF-420B-4418-D9CD8DF4C147}"/>
                </a:ext>
              </a:extLst>
            </p:cNvPr>
            <p:cNvSpPr txBox="1"/>
            <p:nvPr/>
          </p:nvSpPr>
          <p:spPr>
            <a:xfrm>
              <a:off x="538038" y="3578352"/>
              <a:ext cx="19711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i="1" dirty="0"/>
                <a:t>Denewood ‘Foundations’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BCA7978-2B22-DDEF-5F9F-16834E51DD9C}"/>
              </a:ext>
            </a:extLst>
          </p:cNvPr>
          <p:cNvSpPr txBox="1"/>
          <p:nvPr/>
        </p:nvSpPr>
        <p:spPr>
          <a:xfrm>
            <a:off x="3288477" y="153969"/>
            <a:ext cx="6147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Denewood Academy Curriculum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F0B455-D466-298D-FADD-AE75E1F7B9A6}"/>
              </a:ext>
            </a:extLst>
          </p:cNvPr>
          <p:cNvSpPr txBox="1"/>
          <p:nvPr/>
        </p:nvSpPr>
        <p:spPr>
          <a:xfrm>
            <a:off x="179395" y="6390361"/>
            <a:ext cx="1019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Sept 24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64F3B46-757B-F321-6555-001707ACB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714" y="1727740"/>
            <a:ext cx="9089924" cy="25483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17B262-0BC3-F791-D4AD-D5919317607F}"/>
              </a:ext>
            </a:extLst>
          </p:cNvPr>
          <p:cNvSpPr txBox="1"/>
          <p:nvPr/>
        </p:nvSpPr>
        <p:spPr>
          <a:xfrm>
            <a:off x="8518645" y="2558789"/>
            <a:ext cx="563068" cy="230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i="1" dirty="0"/>
              <a:t>Five Cs</a:t>
            </a:r>
          </a:p>
        </p:txBody>
      </p:sp>
    </p:spTree>
    <p:extLst>
      <p:ext uri="{BB962C8B-B14F-4D97-AF65-F5344CB8AC3E}">
        <p14:creationId xmlns:p14="http://schemas.microsoft.com/office/powerpoint/2010/main" val="2270475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8180A9-55DB-9037-E6A5-B708D9EF30A5}"/>
              </a:ext>
            </a:extLst>
          </p:cNvPr>
          <p:cNvSpPr txBox="1"/>
          <p:nvPr/>
        </p:nvSpPr>
        <p:spPr>
          <a:xfrm>
            <a:off x="3335486" y="138965"/>
            <a:ext cx="61479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Illustration 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38495C2-76E6-B78A-13A0-4E41D475C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9" y="98307"/>
            <a:ext cx="1514486" cy="419103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D421EDB-A0B0-4374-611F-AF725EC799ED}"/>
              </a:ext>
            </a:extLst>
          </p:cNvPr>
          <p:cNvSpPr/>
          <p:nvPr/>
        </p:nvSpPr>
        <p:spPr>
          <a:xfrm>
            <a:off x="126129" y="700084"/>
            <a:ext cx="3522231" cy="150810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E60A11-EA24-0F89-03AD-4C6F77671768}"/>
              </a:ext>
            </a:extLst>
          </p:cNvPr>
          <p:cNvSpPr txBox="1"/>
          <p:nvPr/>
        </p:nvSpPr>
        <p:spPr>
          <a:xfrm>
            <a:off x="285688" y="667955"/>
            <a:ext cx="30497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Admissions (EP)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PSI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Pupil and family voice – What happened to you? ‘needs &amp; wants’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 Previous school/services – understanding the causes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Safeguarding – including patterns and trends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Reading baseline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THRIVE baseline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988704-F81D-E604-0EA9-59AB940CE50D}"/>
              </a:ext>
            </a:extLst>
          </p:cNvPr>
          <p:cNvSpPr/>
          <p:nvPr/>
        </p:nvSpPr>
        <p:spPr>
          <a:xfrm>
            <a:off x="8354625" y="667954"/>
            <a:ext cx="3584597" cy="81589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9FEE02-EDBD-6372-48E6-3B8A17234737}"/>
              </a:ext>
            </a:extLst>
          </p:cNvPr>
          <p:cNvSpPr txBox="1"/>
          <p:nvPr/>
        </p:nvSpPr>
        <p:spPr>
          <a:xfrm>
            <a:off x="8622024" y="694369"/>
            <a:ext cx="30497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Assessment Pathway (SLT)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SLT to assign pupil to ‘initial’ assessment pathway based on admissions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Update Arbor (House)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680814-E429-C5C5-F82A-2288EA059AE9}"/>
              </a:ext>
            </a:extLst>
          </p:cNvPr>
          <p:cNvSpPr/>
          <p:nvPr/>
        </p:nvSpPr>
        <p:spPr>
          <a:xfrm>
            <a:off x="8354624" y="2274618"/>
            <a:ext cx="3584598" cy="1246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7EC081F-FD78-73DE-9B74-3DB3F9C10051}"/>
              </a:ext>
            </a:extLst>
          </p:cNvPr>
          <p:cNvSpPr/>
          <p:nvPr/>
        </p:nvSpPr>
        <p:spPr>
          <a:xfrm>
            <a:off x="4489868" y="667954"/>
            <a:ext cx="2836284" cy="8796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770CC1-ED36-7B8F-8480-D0A5A8779441}"/>
              </a:ext>
            </a:extLst>
          </p:cNvPr>
          <p:cNvSpPr txBox="1"/>
          <p:nvPr/>
        </p:nvSpPr>
        <p:spPr>
          <a:xfrm>
            <a:off x="4363959" y="676445"/>
            <a:ext cx="30497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Pupil Journey (EP)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Produce Pupil Journey Profile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Update Arbor – Reading age, THRIVE baseline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Safety Plan – if required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49DEA6-3E9E-7575-EBC3-879B7B76BBCA}"/>
              </a:ext>
            </a:extLst>
          </p:cNvPr>
          <p:cNvSpPr txBox="1"/>
          <p:nvPr/>
        </p:nvSpPr>
        <p:spPr>
          <a:xfrm>
            <a:off x="8622024" y="2336091"/>
            <a:ext cx="304979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Class allocation/curriculum focus (SLT)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Informed by pathway and pupil need(s), pupil is allocated to registration group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Update Arbor (Reg)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Transition arrangements agreed – Arbor updated, Attendance &amp; Welfare Team notified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93743E-EA4F-DC6F-9D1A-4986FEE27587}"/>
              </a:ext>
            </a:extLst>
          </p:cNvPr>
          <p:cNvSpPr txBox="1"/>
          <p:nvPr/>
        </p:nvSpPr>
        <p:spPr>
          <a:xfrm>
            <a:off x="5946320" y="2569206"/>
            <a:ext cx="2408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i="1" u="sng" dirty="0"/>
              <a:t>To note: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i="1" dirty="0"/>
              <a:t>A registration group can have pupils with different assessment pathways. However, there will be occasions that grouping one pathway e.g. pathway 1 pupils is more appropriate, often due to these pupils requiring a greater focus on foundation learning (Denewood Foundations)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57229C-9478-2F4B-AA83-47E385B5E9F1}"/>
              </a:ext>
            </a:extLst>
          </p:cNvPr>
          <p:cNvSpPr txBox="1"/>
          <p:nvPr/>
        </p:nvSpPr>
        <p:spPr>
          <a:xfrm>
            <a:off x="7520351" y="5704202"/>
            <a:ext cx="4151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i="1" u="sng" dirty="0"/>
              <a:t>Denewood Foundations: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i="1" dirty="0"/>
              <a:t>Based on the needs of the pupils, having a greater focus on PD, and literacy &amp; numeracy for x time might be the priority. In this situation, pupils will follow the Denewood Foundation Curriculum. It must be noted this will be reviewed each ½ term by leaders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DB7F4A8-FDBE-427B-348E-F73CC719E29C}"/>
              </a:ext>
            </a:extLst>
          </p:cNvPr>
          <p:cNvSpPr/>
          <p:nvPr/>
        </p:nvSpPr>
        <p:spPr>
          <a:xfrm>
            <a:off x="476374" y="2868729"/>
            <a:ext cx="3646639" cy="114477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4E9306-92DC-7547-89BF-82B1F19D563B}"/>
              </a:ext>
            </a:extLst>
          </p:cNvPr>
          <p:cNvSpPr txBox="1"/>
          <p:nvPr/>
        </p:nvSpPr>
        <p:spPr>
          <a:xfrm>
            <a:off x="672663" y="2892596"/>
            <a:ext cx="304979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Contextualised Progress (SLT)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Each term attendance, academic, and THRIVE progress data will be analysed by leaders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An overall contextual progress assessed, against pathway assessment criteria – updated on Arbor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Assessment pathway re-assessed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B0F727B-036E-BC7F-A7A5-547263D8AD40}"/>
              </a:ext>
            </a:extLst>
          </p:cNvPr>
          <p:cNvSpPr/>
          <p:nvPr/>
        </p:nvSpPr>
        <p:spPr>
          <a:xfrm>
            <a:off x="476374" y="5506305"/>
            <a:ext cx="3584598" cy="12460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5C0EDB-F1AF-2DF0-0BAD-7804D3CE385E}"/>
              </a:ext>
            </a:extLst>
          </p:cNvPr>
          <p:cNvSpPr txBox="1"/>
          <p:nvPr/>
        </p:nvSpPr>
        <p:spPr>
          <a:xfrm>
            <a:off x="743774" y="5534925"/>
            <a:ext cx="304979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Pupil Progress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Each term teachers will assess pupils on the following: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Academic data – summative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THRIVE profiles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Reading SAS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FD73A6CE-33C7-72BE-7A22-5985E958CF9B}"/>
              </a:ext>
            </a:extLst>
          </p:cNvPr>
          <p:cNvSpPr/>
          <p:nvPr/>
        </p:nvSpPr>
        <p:spPr>
          <a:xfrm>
            <a:off x="3838290" y="1045777"/>
            <a:ext cx="438064" cy="284757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FC504B0B-88E9-9325-281A-CA9F0E587EED}"/>
              </a:ext>
            </a:extLst>
          </p:cNvPr>
          <p:cNvSpPr/>
          <p:nvPr/>
        </p:nvSpPr>
        <p:spPr>
          <a:xfrm>
            <a:off x="7621356" y="965423"/>
            <a:ext cx="438064" cy="284757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6BA6D03-492E-2794-7808-A07D2584F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107805" y="1690459"/>
            <a:ext cx="463336" cy="33530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8205F89-83B5-D654-A541-3AAAB171ED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052600">
            <a:off x="9940150" y="3888435"/>
            <a:ext cx="463336" cy="33530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515C27C-07EB-AAE9-8918-2BD1BDD62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195672">
            <a:off x="4592329" y="5488958"/>
            <a:ext cx="463336" cy="335309"/>
          </a:xfrm>
          <a:prstGeom prst="rect">
            <a:avLst/>
          </a:prstGeom>
        </p:spPr>
      </p:pic>
      <p:sp>
        <p:nvSpPr>
          <p:cNvPr id="24" name="Arrow: Right 23">
            <a:extLst>
              <a:ext uri="{FF2B5EF4-FFF2-40B4-BE49-F238E27FC236}">
                <a16:creationId xmlns:a16="http://schemas.microsoft.com/office/drawing/2014/main" id="{E7819535-F822-EECC-0062-EDEE82C5B541}"/>
              </a:ext>
            </a:extLst>
          </p:cNvPr>
          <p:cNvSpPr/>
          <p:nvPr/>
        </p:nvSpPr>
        <p:spPr>
          <a:xfrm rot="16200000">
            <a:off x="2120909" y="4491570"/>
            <a:ext cx="438064" cy="284757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7D64993-A512-B27D-2828-3AC4FF4DCF34}"/>
              </a:ext>
            </a:extLst>
          </p:cNvPr>
          <p:cNvGrpSpPr/>
          <p:nvPr/>
        </p:nvGrpSpPr>
        <p:grpSpPr>
          <a:xfrm rot="20305096">
            <a:off x="4301338" y="2550755"/>
            <a:ext cx="2368780" cy="353802"/>
            <a:chOff x="5690640" y="1607952"/>
            <a:chExt cx="2368780" cy="353802"/>
          </a:xfrm>
        </p:grpSpPr>
        <p:sp>
          <p:nvSpPr>
            <p:cNvPr id="27" name="Arrow: Right 26">
              <a:extLst>
                <a:ext uri="{FF2B5EF4-FFF2-40B4-BE49-F238E27FC236}">
                  <a16:creationId xmlns:a16="http://schemas.microsoft.com/office/drawing/2014/main" id="{1F5A98D2-424A-DA07-8CAD-34B660AA9BCB}"/>
                </a:ext>
              </a:extLst>
            </p:cNvPr>
            <p:cNvSpPr/>
            <p:nvPr/>
          </p:nvSpPr>
          <p:spPr>
            <a:xfrm>
              <a:off x="7621356" y="1607952"/>
              <a:ext cx="438064" cy="284757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Arrow: Right 28">
              <a:extLst>
                <a:ext uri="{FF2B5EF4-FFF2-40B4-BE49-F238E27FC236}">
                  <a16:creationId xmlns:a16="http://schemas.microsoft.com/office/drawing/2014/main" id="{C72EDD5C-E224-B07B-7B97-D46386F57FED}"/>
                </a:ext>
              </a:extLst>
            </p:cNvPr>
            <p:cNvSpPr/>
            <p:nvPr/>
          </p:nvSpPr>
          <p:spPr>
            <a:xfrm>
              <a:off x="6978507" y="1631292"/>
              <a:ext cx="438064" cy="284757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0071F3F7-AA7B-02B9-3178-3CC3EEBE68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10386" y="1609321"/>
              <a:ext cx="463336" cy="335309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51C099B9-3851-9F71-B592-90CE415AB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90640" y="1626445"/>
              <a:ext cx="463336" cy="335309"/>
            </a:xfrm>
            <a:prstGeom prst="rect">
              <a:avLst/>
            </a:prstGeom>
          </p:spPr>
        </p:pic>
      </p:grpSp>
      <p:pic>
        <p:nvPicPr>
          <p:cNvPr id="35" name="Picture 34">
            <a:extLst>
              <a:ext uri="{FF2B5EF4-FFF2-40B4-BE49-F238E27FC236}">
                <a16:creationId xmlns:a16="http://schemas.microsoft.com/office/drawing/2014/main" id="{7CA83B74-A8DB-9D5B-3E0E-F5D70CFEFE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6715" y="1409385"/>
            <a:ext cx="2267909" cy="117053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58B457E-7FF6-3906-7E94-AEC30B2CBB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6102" y="3955186"/>
            <a:ext cx="6147989" cy="157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4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CA7978-2B22-DDEF-5F9F-16834E51DD9C}"/>
              </a:ext>
            </a:extLst>
          </p:cNvPr>
          <p:cNvSpPr txBox="1"/>
          <p:nvPr/>
        </p:nvSpPr>
        <p:spPr>
          <a:xfrm>
            <a:off x="2918903" y="632366"/>
            <a:ext cx="61479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PHSE/RSE is everywhere</a:t>
            </a:r>
          </a:p>
          <a:p>
            <a:pPr algn="ctr"/>
            <a:endParaRPr lang="en-GB" sz="1400" b="1" dirty="0"/>
          </a:p>
          <a:p>
            <a:pPr algn="ctr"/>
            <a:r>
              <a:rPr lang="en-GB" sz="1100" i="1" dirty="0"/>
              <a:t>PSHE/RSE at </a:t>
            </a:r>
            <a:r>
              <a:rPr lang="en-GB" sz="1100" i="1" dirty="0" err="1"/>
              <a:t>Denewood</a:t>
            </a:r>
            <a:r>
              <a:rPr lang="en-GB" sz="1100" i="1" dirty="0"/>
              <a:t> Academy aims to immerse all children in PSHE/RSE learning and is a significant feature of the ‘foundation’ curriculum</a:t>
            </a:r>
          </a:p>
          <a:p>
            <a:pPr algn="ctr"/>
            <a:endParaRPr lang="en-GB" sz="1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74FDB3-544C-9A3C-CAAB-FB9B4784616B}"/>
              </a:ext>
            </a:extLst>
          </p:cNvPr>
          <p:cNvSpPr txBox="1"/>
          <p:nvPr/>
        </p:nvSpPr>
        <p:spPr>
          <a:xfrm>
            <a:off x="5799858" y="1962870"/>
            <a:ext cx="5602433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Designated lessons </a:t>
            </a:r>
          </a:p>
          <a:p>
            <a:r>
              <a:rPr lang="en-GB" sz="1100" dirty="0"/>
              <a:t>All children will have two designated PSHE/RSE lessons per week – following the Jigsaw programme</a:t>
            </a:r>
          </a:p>
          <a:p>
            <a:r>
              <a:rPr lang="en-GB" sz="1100" b="1" dirty="0"/>
              <a:t>Key ‘contextualised’ PSHE/RSE termly themes</a:t>
            </a:r>
          </a:p>
          <a:p>
            <a:r>
              <a:rPr lang="en-GB" sz="1100" dirty="0"/>
              <a:t>Informed by pupil needs, safeguarding data, local and national trends, and linked with the Jigsaw programme,  each term there will be at least one key PSHE/RSE theme that the whole academy will immerse itself in e.g. Health relationships, celebrating difference </a:t>
            </a:r>
          </a:p>
          <a:p>
            <a:r>
              <a:rPr lang="en-GB" sz="1100" b="1" dirty="0"/>
              <a:t>Assemblies </a:t>
            </a:r>
          </a:p>
          <a:p>
            <a:r>
              <a:rPr lang="en-GB" sz="1100" dirty="0"/>
              <a:t>The key ‘contextualised’ themes will inform weekly assemblies and be linked with form-time activities. </a:t>
            </a:r>
          </a:p>
          <a:p>
            <a:r>
              <a:rPr lang="en-GB" sz="1100" b="1" dirty="0"/>
              <a:t>Form time activities</a:t>
            </a:r>
          </a:p>
          <a:p>
            <a:r>
              <a:rPr lang="en-GB" sz="1100" dirty="0"/>
              <a:t>As noted above all form-time activities will be underpinned by the key ‘contextualised’ theme for that term. </a:t>
            </a:r>
          </a:p>
          <a:p>
            <a:r>
              <a:rPr lang="en-GB" sz="1100" b="1" dirty="0"/>
              <a:t>Every interaction is a ‘PSHE’ intervention </a:t>
            </a:r>
          </a:p>
          <a:p>
            <a:r>
              <a:rPr lang="en-GB" sz="1100" dirty="0"/>
              <a:t>Linked with the key ‘contextualised’ theme, all adults have access to the PSHE vocab bank with the expectation pupils are exposed to these keywords as often as possible.  </a:t>
            </a:r>
          </a:p>
          <a:p>
            <a:r>
              <a:rPr lang="en-GB" sz="1100" b="1" dirty="0"/>
              <a:t>PSHE-specific workforce CPD </a:t>
            </a:r>
          </a:p>
          <a:p>
            <a:r>
              <a:rPr lang="en-GB" sz="1100" dirty="0"/>
              <a:t>PSHE/RSE is a core part of the ‘non-specialist’ CPD programme, which includes a weekly PSHE/RSE surgery for the whole workforce to access.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F3933C-913E-4B9C-070C-54D2B5E89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01" y="2908909"/>
            <a:ext cx="4714753" cy="153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0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CA7978-2B22-DDEF-5F9F-16834E51DD9C}"/>
              </a:ext>
            </a:extLst>
          </p:cNvPr>
          <p:cNvSpPr txBox="1"/>
          <p:nvPr/>
        </p:nvSpPr>
        <p:spPr>
          <a:xfrm>
            <a:off x="2918903" y="632366"/>
            <a:ext cx="61479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Living and breathing THRIVE</a:t>
            </a:r>
          </a:p>
          <a:p>
            <a:pPr algn="ctr"/>
            <a:endParaRPr lang="en-GB" sz="1400" b="1" dirty="0"/>
          </a:p>
          <a:p>
            <a:pPr algn="ctr"/>
            <a:r>
              <a:rPr lang="en-GB" sz="1100" i="1" dirty="0"/>
              <a:t>All our pupils are exposed to the principles of THRIVE</a:t>
            </a:r>
          </a:p>
          <a:p>
            <a:pPr algn="ctr"/>
            <a:endParaRPr lang="en-GB" sz="1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74FDB3-544C-9A3C-CAAB-FB9B4784616B}"/>
              </a:ext>
            </a:extLst>
          </p:cNvPr>
          <p:cNvSpPr txBox="1"/>
          <p:nvPr/>
        </p:nvSpPr>
        <p:spPr>
          <a:xfrm>
            <a:off x="5334444" y="1936394"/>
            <a:ext cx="560243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Designated lesson </a:t>
            </a:r>
          </a:p>
          <a:p>
            <a:r>
              <a:rPr lang="en-GB" sz="1100" dirty="0"/>
              <a:t>All children will have at least one designated THRIVE lesson per week – a carefully sequenced curriculum informed by individual THRIVE profiles and pupil data/information</a:t>
            </a:r>
          </a:p>
          <a:p>
            <a:r>
              <a:rPr lang="en-GB" sz="1100" b="1" dirty="0"/>
              <a:t>Whole school THRIVE targets</a:t>
            </a:r>
          </a:p>
          <a:p>
            <a:r>
              <a:rPr lang="en-GB" sz="1100" dirty="0"/>
              <a:t>These targets are informed by the needs of the pupils and individual THRIVE profiles</a:t>
            </a:r>
          </a:p>
          <a:p>
            <a:r>
              <a:rPr lang="en-GB" sz="1100" b="1" dirty="0"/>
              <a:t>THRIVE is everywhere </a:t>
            </a:r>
          </a:p>
          <a:p>
            <a:r>
              <a:rPr lang="en-GB" sz="1100" dirty="0"/>
              <a:t>The academy environment reflects the principles of THRIVE</a:t>
            </a:r>
          </a:p>
          <a:p>
            <a:r>
              <a:rPr lang="en-GB" sz="1100" b="1" dirty="0"/>
              <a:t>THRIVE is a universal offer (wave 1)</a:t>
            </a:r>
          </a:p>
          <a:p>
            <a:r>
              <a:rPr lang="en-GB" sz="1100" dirty="0"/>
              <a:t>All our pupils are exposed to the THRIVE principles and ways of working e.g. VRFS and language, and forms part of the academy’s universal offer.</a:t>
            </a:r>
          </a:p>
          <a:p>
            <a:r>
              <a:rPr lang="en-GB" sz="1100" b="1" dirty="0"/>
              <a:t>THRIVE Profiling </a:t>
            </a:r>
          </a:p>
          <a:p>
            <a:r>
              <a:rPr lang="en-GB" sz="1100" dirty="0"/>
              <a:t>On admissions, all pupils have a THRIVE baseline profile completed, which helps inform whether a more detailed profile needs to be completed for identified individuals  </a:t>
            </a:r>
          </a:p>
          <a:p>
            <a:r>
              <a:rPr lang="en-GB" sz="1100" b="1" dirty="0"/>
              <a:t>Wave 2 interventions </a:t>
            </a:r>
          </a:p>
          <a:p>
            <a:r>
              <a:rPr lang="en-GB" sz="1100" dirty="0"/>
              <a:t>Following assessment, those pupils who required THRIVE intervention outside of the universal offer will receive dedicated interventions delivered by qualified THRIVE practitioners, or a most appropriate fit intervention e.g. ELSA </a:t>
            </a:r>
          </a:p>
          <a:p>
            <a:r>
              <a:rPr lang="en-GB" sz="1100" b="1" dirty="0"/>
              <a:t>Every interaction is a ‘THRIVE’ intervention </a:t>
            </a:r>
          </a:p>
          <a:p>
            <a:r>
              <a:rPr lang="en-GB" sz="1100" dirty="0"/>
              <a:t>All adults will be trained in the use of THRIVE language and approaches. </a:t>
            </a:r>
          </a:p>
          <a:p>
            <a:r>
              <a:rPr lang="en-GB" sz="1100" b="1" dirty="0"/>
              <a:t>THRIVE CPD </a:t>
            </a:r>
          </a:p>
          <a:p>
            <a:r>
              <a:rPr lang="en-GB" sz="1100" dirty="0"/>
              <a:t>Linked with the ‘Thinking Differently’ CPD programme, all adults will receive an appropriate level of THRIVE CPD.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208421-FF3F-C737-D711-9A8CD844F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990" y="2923890"/>
            <a:ext cx="4114559" cy="1336709"/>
          </a:xfrm>
          <a:prstGeom prst="rect">
            <a:avLst/>
          </a:prstGeom>
        </p:spPr>
      </p:pic>
      <p:pic>
        <p:nvPicPr>
          <p:cNvPr id="1026" name="Picture 2" descr="St Mary's - Thrive">
            <a:extLst>
              <a:ext uri="{FF2B5EF4-FFF2-40B4-BE49-F238E27FC236}">
                <a16:creationId xmlns:a16="http://schemas.microsoft.com/office/drawing/2014/main" id="{BCFC5885-7191-0FA0-D1DB-01DCB1CAE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520" y="279196"/>
            <a:ext cx="3403139" cy="126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49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CA7978-2B22-DDEF-5F9F-16834E51DD9C}"/>
              </a:ext>
            </a:extLst>
          </p:cNvPr>
          <p:cNvSpPr txBox="1"/>
          <p:nvPr/>
        </p:nvSpPr>
        <p:spPr>
          <a:xfrm>
            <a:off x="2918903" y="389911"/>
            <a:ext cx="61479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/>
              <a:t>Denewood</a:t>
            </a:r>
            <a:r>
              <a:rPr lang="en-GB" sz="1400" b="1" dirty="0"/>
              <a:t> Academy is a READING SCHOOL</a:t>
            </a:r>
          </a:p>
          <a:p>
            <a:pPr algn="ctr"/>
            <a:endParaRPr lang="en-GB" sz="1400" b="1" dirty="0"/>
          </a:p>
          <a:p>
            <a:pPr algn="ctr"/>
            <a:r>
              <a:rPr lang="en-GB" sz="1100" i="1" dirty="0"/>
              <a:t>Reading at </a:t>
            </a:r>
            <a:r>
              <a:rPr lang="en-GB" sz="1100" i="1" dirty="0" err="1"/>
              <a:t>Denewood</a:t>
            </a:r>
            <a:r>
              <a:rPr lang="en-GB" sz="1100" i="1" dirty="0"/>
              <a:t> Academy is a long-term commitment!</a:t>
            </a:r>
          </a:p>
          <a:p>
            <a:pPr algn="ctr"/>
            <a:endParaRPr lang="en-GB" sz="1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74FDB3-544C-9A3C-CAAB-FB9B4784616B}"/>
              </a:ext>
            </a:extLst>
          </p:cNvPr>
          <p:cNvSpPr txBox="1"/>
          <p:nvPr/>
        </p:nvSpPr>
        <p:spPr>
          <a:xfrm>
            <a:off x="779317" y="1286397"/>
            <a:ext cx="10827328" cy="33085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1100" b="1" dirty="0"/>
          </a:p>
          <a:p>
            <a:r>
              <a:rPr lang="en-GB" sz="1100" b="1" dirty="0"/>
              <a:t>Reading for Pleasure </a:t>
            </a:r>
          </a:p>
          <a:p>
            <a:r>
              <a:rPr lang="en-GB" sz="1100" dirty="0"/>
              <a:t>Reading takes place every day during morning tutor time, with adaptations in place for those pupils who cannot read independently ensuring everyone can experience the pleasures of reading</a:t>
            </a:r>
          </a:p>
          <a:p>
            <a:endParaRPr lang="en-GB" sz="1100" dirty="0"/>
          </a:p>
          <a:p>
            <a:r>
              <a:rPr lang="en-GB" sz="1100" b="1" dirty="0"/>
              <a:t>Phenomenal Phonics </a:t>
            </a:r>
          </a:p>
          <a:p>
            <a:r>
              <a:rPr lang="en-GB" sz="1100" dirty="0"/>
              <a:t>The academy has adopted the Raleigh Education Trust’s Phenomenal Phonics Programme – a synthetic, systematic approach to the teaching of early reading: explicitly teaching the correspondence between letters and sounds to blend for reading (decoding) and to segment for spelling (encoding). Phenomenal Phonics follows a progression of phases, with this well-evidenced, bespoke approach driven by assessment.</a:t>
            </a:r>
          </a:p>
          <a:p>
            <a:endParaRPr lang="en-GB" sz="1100" b="1" dirty="0"/>
          </a:p>
          <a:p>
            <a:r>
              <a:rPr lang="en-GB" sz="1100" b="1" dirty="0" err="1"/>
              <a:t>Lexonik</a:t>
            </a:r>
            <a:r>
              <a:rPr lang="en-GB" sz="1100" b="1" dirty="0"/>
              <a:t> Leap</a:t>
            </a:r>
          </a:p>
          <a:p>
            <a:r>
              <a:rPr lang="en-GB" sz="1100" dirty="0" err="1"/>
              <a:t>Denewood</a:t>
            </a:r>
            <a:r>
              <a:rPr lang="en-GB" sz="1100" dirty="0"/>
              <a:t> Academy recognises due to the needs of some of our pupils and previous learning experience(s), they may have gaps in their phonics knowledge (&lt;85 SAS). However, due to their age, our Phenomenal Phonics Programme may not always be appropriate, therefore the academy invested in the </a:t>
            </a:r>
            <a:r>
              <a:rPr lang="en-GB" sz="1100" dirty="0" err="1"/>
              <a:t>Lexonik</a:t>
            </a:r>
            <a:r>
              <a:rPr lang="en-GB" sz="1100" dirty="0"/>
              <a:t> Leap Programme.</a:t>
            </a:r>
          </a:p>
          <a:p>
            <a:r>
              <a:rPr lang="en-GB" sz="1100" dirty="0" err="1"/>
              <a:t>Lexonik</a:t>
            </a:r>
            <a:r>
              <a:rPr lang="en-GB" sz="1100" dirty="0"/>
              <a:t> Leap is an intervention (group or 1:1) programme that looks to close the phonics gap for pupils who may find literacy particularly challenging, rapidly progressing reading, spelling and oracy.</a:t>
            </a:r>
          </a:p>
          <a:p>
            <a:endParaRPr lang="en-GB" sz="1100" dirty="0"/>
          </a:p>
          <a:p>
            <a:r>
              <a:rPr lang="en-GB" sz="1100" dirty="0"/>
              <a:t>The programme is based on an initial diagnostic assessment, which can be individualised for the needs of the pupil, including the length of time the intervention is required. </a:t>
            </a:r>
          </a:p>
          <a:p>
            <a:endParaRPr lang="en-GB" sz="1100" dirty="0"/>
          </a:p>
          <a:p>
            <a:r>
              <a:rPr lang="en-GB" sz="1100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607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cc089a-adf9-4f63-bcc0-ef93e8da3745" xsi:nil="true"/>
    <lcf76f155ced4ddcb4097134ff3c332f xmlns="46867ac5-f86e-4531-8d49-e7973974580f">
      <Terms xmlns="http://schemas.microsoft.com/office/infopath/2007/PartnerControls"/>
    </lcf76f155ced4ddcb4097134ff3c332f>
    <_dlc_DocId xmlns="efcc089a-adf9-4f63-bcc0-ef93e8da3745">ZHPSKMNNRCC3-189996818-141639</_dlc_DocId>
    <_dlc_DocIdUrl xmlns="efcc089a-adf9-4f63-bcc0-ef93e8da3745">
      <Url>https://raleightrust.sharepoint.com/sites/DenewoodAcademy/_layouts/15/DocIdRedir.aspx?ID=ZHPSKMNNRCC3-189996818-141639</Url>
      <Description>ZHPSKMNNRCC3-189996818-141639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1483A629481340A4B340DA2398088E" ma:contentTypeVersion="15" ma:contentTypeDescription="Create a new document." ma:contentTypeScope="" ma:versionID="25b579a1613302b01319d30b81a00bb2">
  <xsd:schema xmlns:xsd="http://www.w3.org/2001/XMLSchema" xmlns:xs="http://www.w3.org/2001/XMLSchema" xmlns:p="http://schemas.microsoft.com/office/2006/metadata/properties" xmlns:ns2="efcc089a-adf9-4f63-bcc0-ef93e8da3745" xmlns:ns3="46867ac5-f86e-4531-8d49-e7973974580f" targetNamespace="http://schemas.microsoft.com/office/2006/metadata/properties" ma:root="true" ma:fieldsID="23544e333146822e9759657f7d7360d3" ns2:_="" ns3:_="">
    <xsd:import namespace="efcc089a-adf9-4f63-bcc0-ef93e8da3745"/>
    <xsd:import namespace="46867ac5-f86e-4531-8d49-e7973974580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c089a-adf9-4f63-bcc0-ef93e8da374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2f89eb6-e003-49ae-94de-3df0a02fa170}" ma:internalName="TaxCatchAll" ma:showField="CatchAllData" ma:web="efcc089a-adf9-4f63-bcc0-ef93e8da37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67ac5-f86e-4531-8d49-e797397458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19c9a0f-c5a9-423d-8a77-0d9f3c3913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CFC09F-742D-48ED-80CC-0DD5521B0ECE}">
  <ds:schemaRefs>
    <ds:schemaRef ds:uri="http://schemas.microsoft.com/office/2006/metadata/properties"/>
    <ds:schemaRef ds:uri="http://schemas.microsoft.com/office/infopath/2007/PartnerControls"/>
    <ds:schemaRef ds:uri="efcc089a-adf9-4f63-bcc0-ef93e8da3745"/>
    <ds:schemaRef ds:uri="46867ac5-f86e-4531-8d49-e7973974580f"/>
  </ds:schemaRefs>
</ds:datastoreItem>
</file>

<file path=customXml/itemProps2.xml><?xml version="1.0" encoding="utf-8"?>
<ds:datastoreItem xmlns:ds="http://schemas.openxmlformats.org/officeDocument/2006/customXml" ds:itemID="{6B9DA68D-BA33-4B1E-848A-5270918528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cc089a-adf9-4f63-bcc0-ef93e8da3745"/>
    <ds:schemaRef ds:uri="46867ac5-f86e-4531-8d49-e797397458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5C1DB1-88CE-4BC7-9EE3-AFB7A2DD498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963FAEA-7F22-42B5-8E1D-5A7F2D8191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1649</Words>
  <Application>Microsoft Office PowerPoint</Application>
  <PresentationFormat>Widescreen</PresentationFormat>
  <Paragraphs>204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Willott</dc:creator>
  <cp:lastModifiedBy>Elizabeth Browne</cp:lastModifiedBy>
  <cp:revision>15</cp:revision>
  <dcterms:created xsi:type="dcterms:W3CDTF">2024-05-17T11:00:36Z</dcterms:created>
  <dcterms:modified xsi:type="dcterms:W3CDTF">2024-12-05T14:28:54Z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0x010100A51483A629481340A4B340DA2398088E</vt:lpwstr>
  </property>
  <property fmtid="{D5CDD505-2E9C-101B-9397-08002B2CF9AE}" pid="3" name="_dlc_DocIdItemGuid">
    <vt:lpwstr>7ca22a49-3807-4e12-9bcf-6e75eb570713</vt:lpwstr>
  </property>
  <property fmtid="{D5CDD505-2E9C-101B-9397-08002B2CF9AE}" pid="4" name="MediaServiceImageTags">
    <vt:lpwstr/>
  </property>
</Properties>
</file>